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4" r:id="rId2"/>
    <p:sldId id="257" r:id="rId3"/>
    <p:sldId id="258" r:id="rId4"/>
    <p:sldId id="322" r:id="rId5"/>
    <p:sldId id="328" r:id="rId6"/>
    <p:sldId id="284" r:id="rId7"/>
    <p:sldId id="256" r:id="rId8"/>
    <p:sldId id="336" r:id="rId9"/>
    <p:sldId id="325" r:id="rId10"/>
    <p:sldId id="351" r:id="rId11"/>
    <p:sldId id="352" r:id="rId12"/>
    <p:sldId id="353" r:id="rId13"/>
    <p:sldId id="337" r:id="rId14"/>
    <p:sldId id="330" r:id="rId15"/>
    <p:sldId id="338" r:id="rId16"/>
    <p:sldId id="329" r:id="rId17"/>
    <p:sldId id="354" r:id="rId18"/>
    <p:sldId id="340" r:id="rId19"/>
    <p:sldId id="355" r:id="rId20"/>
    <p:sldId id="356" r:id="rId21"/>
    <p:sldId id="349" r:id="rId22"/>
    <p:sldId id="357" r:id="rId23"/>
    <p:sldId id="350" r:id="rId24"/>
    <p:sldId id="273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07B7B"/>
    <a:srgbClr val="595959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2544" autoAdjust="0"/>
  </p:normalViewPr>
  <p:slideViewPr>
    <p:cSldViewPr>
      <p:cViewPr varScale="1">
        <p:scale>
          <a:sx n="114" d="100"/>
          <a:sy n="114" d="100"/>
        </p:scale>
        <p:origin x="570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2021-12-13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최종보고서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48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List</a:t>
            </a:r>
            <a:r>
              <a:rPr lang="ko-KR" altLang="en-US" dirty="0"/>
              <a:t>와 </a:t>
            </a:r>
            <a:r>
              <a:rPr lang="en-US" altLang="ko-KR" dirty="0" err="1"/>
              <a:t>ArrayList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프로젝트에서는 자료구조 중 </a:t>
            </a:r>
            <a:r>
              <a:rPr lang="en-US" altLang="ko-KR" dirty="0" err="1"/>
              <a:t>ArrayList</a:t>
            </a:r>
            <a:r>
              <a:rPr lang="ko-KR" altLang="en-US" dirty="0"/>
              <a:t>를 가장 많이 사용하였는데요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이유는 각종 칵테일 정보 또는 커뮤니티 게시판 등</a:t>
            </a:r>
            <a:endParaRPr lang="en-US" altLang="ko-KR" dirty="0"/>
          </a:p>
          <a:p>
            <a:r>
              <a:rPr lang="ko-KR" altLang="en-US" dirty="0"/>
              <a:t>목록을 출력하는데 </a:t>
            </a:r>
            <a:r>
              <a:rPr lang="en-US" altLang="ko-KR" dirty="0" err="1"/>
              <a:t>RecyclerView</a:t>
            </a:r>
            <a:r>
              <a:rPr lang="ko-KR" altLang="en-US" dirty="0"/>
              <a:t>를 사용하였기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다음과 같이 구현됩니다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en-US" altLang="ko-KR" dirty="0" err="1"/>
              <a:t>ArrayList</a:t>
            </a:r>
            <a:r>
              <a:rPr lang="ko-KR" altLang="en-US" dirty="0"/>
              <a:t>에 데이터를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라는 클래스를 상속받은 클래스에 리스트를 연결합니다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는 연결된 리스트를 </a:t>
            </a:r>
            <a:r>
              <a:rPr lang="en-US" altLang="ko-KR" dirty="0" err="1"/>
              <a:t>RecyclerView</a:t>
            </a:r>
            <a:r>
              <a:rPr lang="ko-KR" altLang="en-US" dirty="0"/>
              <a:t>에 리스트에 저장된 데이터가</a:t>
            </a:r>
            <a:endParaRPr lang="en-US" altLang="ko-KR" dirty="0"/>
          </a:p>
          <a:p>
            <a:r>
              <a:rPr lang="en-US" altLang="ko-KR" dirty="0" err="1"/>
              <a:t>ViewHolder</a:t>
            </a:r>
            <a:r>
              <a:rPr lang="ko-KR" altLang="en-US" dirty="0"/>
              <a:t>라는 형태로 가공하는 역할을 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dirty="0" err="1"/>
              <a:t>RecyclerView</a:t>
            </a:r>
            <a:r>
              <a:rPr lang="ko-KR" altLang="en-US" dirty="0"/>
              <a:t>에 해당 </a:t>
            </a:r>
            <a:r>
              <a:rPr lang="en-US" altLang="ko-KR" dirty="0"/>
              <a:t>Adapter</a:t>
            </a:r>
            <a:r>
              <a:rPr lang="ko-KR" altLang="en-US" dirty="0"/>
              <a:t>를 연결하면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</a:t>
            </a:r>
            <a:r>
              <a:rPr lang="en-US" altLang="ko-KR" dirty="0"/>
              <a:t>Adapter</a:t>
            </a:r>
            <a:r>
              <a:rPr lang="ko-KR" altLang="en-US" dirty="0"/>
              <a:t>로부터 </a:t>
            </a:r>
            <a:r>
              <a:rPr lang="en-US" altLang="ko-KR" dirty="0" err="1"/>
              <a:t>ViewHolder</a:t>
            </a:r>
            <a:r>
              <a:rPr lang="ko-KR" altLang="en-US" dirty="0"/>
              <a:t>를 제공받고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 err="1"/>
              <a:t>ViewHolder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비로소 화면상에 다음과 같이 </a:t>
            </a:r>
            <a:r>
              <a:rPr lang="ko-KR" altLang="en-US" dirty="0" err="1"/>
              <a:t>표헌하게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38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List</a:t>
            </a:r>
            <a:r>
              <a:rPr lang="ko-KR" altLang="en-US" dirty="0"/>
              <a:t>와 </a:t>
            </a:r>
            <a:r>
              <a:rPr lang="en-US" altLang="ko-KR" dirty="0" err="1"/>
              <a:t>ArrayList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프로젝트에서는 자료구조 중 </a:t>
            </a:r>
            <a:r>
              <a:rPr lang="en-US" altLang="ko-KR" dirty="0" err="1"/>
              <a:t>ArrayList</a:t>
            </a:r>
            <a:r>
              <a:rPr lang="ko-KR" altLang="en-US" dirty="0"/>
              <a:t>를 가장 많이 사용하였는데요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이유는 각종 칵테일 정보 또는 커뮤니티 게시판 등</a:t>
            </a:r>
            <a:endParaRPr lang="en-US" altLang="ko-KR" dirty="0"/>
          </a:p>
          <a:p>
            <a:r>
              <a:rPr lang="ko-KR" altLang="en-US" dirty="0"/>
              <a:t>목록을 출력하는데 </a:t>
            </a:r>
            <a:r>
              <a:rPr lang="en-US" altLang="ko-KR" dirty="0" err="1"/>
              <a:t>RecyclerView</a:t>
            </a:r>
            <a:r>
              <a:rPr lang="ko-KR" altLang="en-US" dirty="0"/>
              <a:t>를 사용하였기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다음과 같이 구현됩니다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en-US" altLang="ko-KR" dirty="0" err="1"/>
              <a:t>ArrayList</a:t>
            </a:r>
            <a:r>
              <a:rPr lang="ko-KR" altLang="en-US" dirty="0"/>
              <a:t>에 데이터를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라는 클래스를 상속받은 클래스에 리스트를 연결합니다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는 연결된 리스트를 </a:t>
            </a:r>
            <a:r>
              <a:rPr lang="en-US" altLang="ko-KR" dirty="0" err="1"/>
              <a:t>RecyclerView</a:t>
            </a:r>
            <a:r>
              <a:rPr lang="ko-KR" altLang="en-US" dirty="0"/>
              <a:t>에 리스트에 저장된 데이터가</a:t>
            </a:r>
            <a:endParaRPr lang="en-US" altLang="ko-KR" dirty="0"/>
          </a:p>
          <a:p>
            <a:r>
              <a:rPr lang="en-US" altLang="ko-KR" dirty="0" err="1"/>
              <a:t>ViewHolder</a:t>
            </a:r>
            <a:r>
              <a:rPr lang="ko-KR" altLang="en-US" dirty="0"/>
              <a:t>라는 형태로 가공하는 역할을 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dirty="0" err="1"/>
              <a:t>RecyclerView</a:t>
            </a:r>
            <a:r>
              <a:rPr lang="ko-KR" altLang="en-US" dirty="0"/>
              <a:t>에 해당 </a:t>
            </a:r>
            <a:r>
              <a:rPr lang="en-US" altLang="ko-KR" dirty="0"/>
              <a:t>Adapter</a:t>
            </a:r>
            <a:r>
              <a:rPr lang="ko-KR" altLang="en-US" dirty="0"/>
              <a:t>를 연결하면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</a:t>
            </a:r>
            <a:r>
              <a:rPr lang="en-US" altLang="ko-KR" dirty="0"/>
              <a:t>Adapter</a:t>
            </a:r>
            <a:r>
              <a:rPr lang="ko-KR" altLang="en-US" dirty="0"/>
              <a:t>로부터 </a:t>
            </a:r>
            <a:r>
              <a:rPr lang="en-US" altLang="ko-KR" dirty="0" err="1"/>
              <a:t>ViewHolder</a:t>
            </a:r>
            <a:r>
              <a:rPr lang="ko-KR" altLang="en-US" dirty="0"/>
              <a:t>를 제공받고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 err="1"/>
              <a:t>ViewHolder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비로소 화면상에 다음과 같이 </a:t>
            </a:r>
            <a:r>
              <a:rPr lang="ko-KR" altLang="en-US" dirty="0" err="1"/>
              <a:t>표헌하게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091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List</a:t>
            </a:r>
            <a:r>
              <a:rPr lang="ko-KR" altLang="en-US" dirty="0"/>
              <a:t>와 </a:t>
            </a:r>
            <a:r>
              <a:rPr lang="en-US" altLang="ko-KR" dirty="0" err="1"/>
              <a:t>ArrayList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프로젝트에서는 자료구조 중 </a:t>
            </a:r>
            <a:r>
              <a:rPr lang="en-US" altLang="ko-KR" dirty="0" err="1"/>
              <a:t>ArrayList</a:t>
            </a:r>
            <a:r>
              <a:rPr lang="ko-KR" altLang="en-US" dirty="0"/>
              <a:t>를 가장 많이 사용하였는데요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이유는 각종 칵테일 정보 또는 커뮤니티 게시판 등</a:t>
            </a:r>
            <a:endParaRPr lang="en-US" altLang="ko-KR" dirty="0"/>
          </a:p>
          <a:p>
            <a:r>
              <a:rPr lang="ko-KR" altLang="en-US" dirty="0"/>
              <a:t>목록을 출력하는데 </a:t>
            </a:r>
            <a:r>
              <a:rPr lang="en-US" altLang="ko-KR" dirty="0" err="1"/>
              <a:t>RecyclerView</a:t>
            </a:r>
            <a:r>
              <a:rPr lang="ko-KR" altLang="en-US" dirty="0"/>
              <a:t>를 사용하였기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다음과 같이 구현됩니다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en-US" altLang="ko-KR" dirty="0" err="1"/>
              <a:t>ArrayList</a:t>
            </a:r>
            <a:r>
              <a:rPr lang="ko-KR" altLang="en-US" dirty="0"/>
              <a:t>에 데이터를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라는 클래스를 상속받은 클래스에 리스트를 연결합니다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는 연결된 리스트를 </a:t>
            </a:r>
            <a:r>
              <a:rPr lang="en-US" altLang="ko-KR" dirty="0" err="1"/>
              <a:t>RecyclerView</a:t>
            </a:r>
            <a:r>
              <a:rPr lang="ko-KR" altLang="en-US" dirty="0"/>
              <a:t>에 리스트에 저장된 데이터가</a:t>
            </a:r>
            <a:endParaRPr lang="en-US" altLang="ko-KR" dirty="0"/>
          </a:p>
          <a:p>
            <a:r>
              <a:rPr lang="en-US" altLang="ko-KR" dirty="0" err="1"/>
              <a:t>ViewHolder</a:t>
            </a:r>
            <a:r>
              <a:rPr lang="ko-KR" altLang="en-US" dirty="0"/>
              <a:t>라는 형태로 가공하는 역할을 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dirty="0" err="1"/>
              <a:t>RecyclerView</a:t>
            </a:r>
            <a:r>
              <a:rPr lang="ko-KR" altLang="en-US" dirty="0"/>
              <a:t>에 해당 </a:t>
            </a:r>
            <a:r>
              <a:rPr lang="en-US" altLang="ko-KR" dirty="0"/>
              <a:t>Adapter</a:t>
            </a:r>
            <a:r>
              <a:rPr lang="ko-KR" altLang="en-US" dirty="0"/>
              <a:t>를 연결하면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</a:t>
            </a:r>
            <a:r>
              <a:rPr lang="en-US" altLang="ko-KR" dirty="0"/>
              <a:t>Adapter</a:t>
            </a:r>
            <a:r>
              <a:rPr lang="ko-KR" altLang="en-US" dirty="0"/>
              <a:t>로부터 </a:t>
            </a:r>
            <a:r>
              <a:rPr lang="en-US" altLang="ko-KR" dirty="0" err="1"/>
              <a:t>ViewHolder</a:t>
            </a:r>
            <a:r>
              <a:rPr lang="ko-KR" altLang="en-US" dirty="0"/>
              <a:t>를 제공받고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 err="1"/>
              <a:t>ViewHolder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비로소 화면상에 다음과 같이 </a:t>
            </a:r>
            <a:r>
              <a:rPr lang="ko-KR" altLang="en-US" dirty="0" err="1"/>
              <a:t>표헌하게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63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5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로그인 및 회원가입 화면 사용방법입니다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이메일과 비밀번호를 먼저 입력하고</a:t>
            </a:r>
            <a:r>
              <a:rPr lang="en-US" altLang="ko-KR" dirty="0"/>
              <a:t>, </a:t>
            </a:r>
            <a:r>
              <a:rPr lang="ko-KR" altLang="en-US" dirty="0"/>
              <a:t>로그인 버튼을 누르면 로그인이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회원가입 버튼을 클릭하면 회원가입 화면으로 전환되며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각종 가입정보를 입력 후 완료 버튼을 누르면 회원가입이 완료됩니다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회원가입이 완료된 후 첫 로그인 시에는 이메일 인증이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374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50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436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772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272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39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순서로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12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691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678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060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66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8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7</a:t>
            </a:r>
            <a:r>
              <a:rPr lang="ko-KR" altLang="en-US" dirty="0"/>
              <a:t>조 방구석 낭만의 발표를 맡은 팀장 김병대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92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</a:t>
            </a:r>
            <a:r>
              <a:rPr lang="en-US" altLang="ko-KR" dirty="0"/>
              <a:t>, </a:t>
            </a:r>
            <a:r>
              <a:rPr lang="ko-KR" altLang="en-US" dirty="0"/>
              <a:t>본 프로젝트의 목적에 대해서 간략하게 설명하도록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</a:t>
            </a:r>
            <a:r>
              <a:rPr lang="en-US" altLang="ko-KR" dirty="0"/>
              <a:t>, </a:t>
            </a:r>
            <a:r>
              <a:rPr lang="ko-KR" altLang="en-US" dirty="0"/>
              <a:t>세계 각국의 다양한 칵테일 레시피를 제공 및 나만의 레시피 제작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커뮤니티에 레시피를 공유하고 </a:t>
            </a:r>
            <a:r>
              <a:rPr lang="ko-KR" altLang="en-US" dirty="0" err="1"/>
              <a:t>사용자간의</a:t>
            </a:r>
            <a:r>
              <a:rPr lang="ko-KR" altLang="en-US" dirty="0"/>
              <a:t> 의사소통이 가능하도록 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13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저희는 다음과 같은 주안점을 두고 프로젝트를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칵테일에 대한 충분한 정보를 제공하여야 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사용자가 별도의 설명 없이도 앱 사용이 가능하여야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커뮤니티 기능을 통해 사용자간 소통이 가능하여야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446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제안한 기능들에 대한 설명을 진행하도록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0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설계 및 구현 계획표입니다</a:t>
            </a:r>
            <a:r>
              <a:rPr lang="en-US" altLang="ko-KR" dirty="0"/>
              <a:t>. </a:t>
            </a:r>
            <a:r>
              <a:rPr lang="ko-KR" altLang="en-US" dirty="0"/>
              <a:t>저희는 이와 같은 기능들을 구현하기로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현재 시점에서는 계획서상의 기능 </a:t>
            </a:r>
            <a:r>
              <a:rPr lang="en-US" altLang="ko-KR" dirty="0"/>
              <a:t>3</a:t>
            </a:r>
            <a:r>
              <a:rPr lang="ko-KR" altLang="en-US" dirty="0"/>
              <a:t>개를 제외한 모든 기능은 구현이 완료된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더 쉽게 어떤 기능이 있는지 설명해 드리기 위해 실제 앱 구동 화면을 통해</a:t>
            </a:r>
            <a:endParaRPr lang="en-US" altLang="ko-KR" dirty="0"/>
          </a:p>
          <a:p>
            <a:r>
              <a:rPr lang="ko-KR" altLang="en-US" dirty="0"/>
              <a:t>어떤 기능이 있는지 간략하게 요약하도록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821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9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29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162300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2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차제안서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5" y="8074965"/>
            <a:ext cx="8141216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4E37EE-C0EF-4258-86B9-5EBB4725D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158" y="7406780"/>
            <a:ext cx="2837775" cy="22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설문조사 개요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8D512-5596-467D-9D2D-074732825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151" y="149035"/>
            <a:ext cx="10114649" cy="27451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9E03B0-0917-4851-AD8B-CFC7F2318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579" y="2451785"/>
            <a:ext cx="4953691" cy="80116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FBCC7A-F17B-4F66-AB5E-86951EED46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8362" y="4539535"/>
            <a:ext cx="5249008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6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설문조사 결과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51B3C1-84CA-460C-9CDC-9788BE403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933700"/>
            <a:ext cx="4753638" cy="34390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7EF03F-D3AF-42E0-8B76-657E96F67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956" y="962993"/>
            <a:ext cx="4100417" cy="85198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F8FC2A-427F-4F96-BED9-A5EA736F8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2837" y="3673329"/>
            <a:ext cx="471553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5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요구사항 도출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5D42D5-CD45-4B1F-8FE0-DFA9B1224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551958"/>
            <a:ext cx="5971725" cy="62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9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 목적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13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33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목적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D2372-DDD1-49B6-A0AB-85A8D827E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70313"/>
            <a:ext cx="963342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7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관련 문제점 및 추가사항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관련 문제점 및 추가사항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2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관련 문제점 및 추가사항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관련 문제점 및 추가사항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3228B8-F64B-48FC-A358-BAD75129F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708726"/>
            <a:ext cx="4375838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관련 문제점 및 추가사항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관련 문제점 및 추가사항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DA04A5-CCF7-411C-9E6F-3232DC6B1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2195729"/>
            <a:ext cx="5689457" cy="71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9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0" y="2071360"/>
            <a:ext cx="3217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18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01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AB066571-79CD-42D3-B8A2-E8421E65E82B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평가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AE365-F131-44C5-B8FC-4AA46BB16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402" y="3564963"/>
            <a:ext cx="7706801" cy="3458058"/>
          </a:xfrm>
          <a:prstGeom prst="rect">
            <a:avLst/>
          </a:prstGeom>
        </p:spPr>
      </p:pic>
      <p:sp>
        <p:nvSpPr>
          <p:cNvPr id="14" name="Object 16">
            <a:extLst>
              <a:ext uri="{FF2B5EF4-FFF2-40B4-BE49-F238E27FC236}">
                <a16:creationId xmlns:a16="http://schemas.microsoft.com/office/drawing/2014/main" id="{DDD90969-27EC-42EE-AD8D-B1B9B7B1D5A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73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4635" y="24003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5810" y="4143173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6466" y="3377614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개요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3267" y="6759241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요구사항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7472" y="24003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4CA9658-43E6-4A02-BC25-8245720EEA15}"/>
              </a:ext>
            </a:extLst>
          </p:cNvPr>
          <p:cNvSpPr txBox="1"/>
          <p:nvPr/>
        </p:nvSpPr>
        <p:spPr>
          <a:xfrm>
            <a:off x="10117469" y="574214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07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267ECFA-18FE-468C-978F-A36275DBA61D}"/>
              </a:ext>
            </a:extLst>
          </p:cNvPr>
          <p:cNvSpPr txBox="1"/>
          <p:nvPr/>
        </p:nvSpPr>
        <p:spPr>
          <a:xfrm>
            <a:off x="10117470" y="5047524"/>
            <a:ext cx="560270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</a:t>
            </a:r>
            <a:r>
              <a:rPr lang="en-US" altLang="ko-KR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평가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018E0FF-1220-48FD-99A9-719CF8FBF2EE}"/>
              </a:ext>
            </a:extLst>
          </p:cNvPr>
          <p:cNvSpPr txBox="1"/>
          <p:nvPr/>
        </p:nvSpPr>
        <p:spPr>
          <a:xfrm>
            <a:off x="10130955" y="6709724"/>
            <a:ext cx="340610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일정표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065808" y="580268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5065810" y="5120487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현실적 제한조건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A1366F5B-E918-4E56-8EFD-C2821E0837E1}"/>
              </a:ext>
            </a:extLst>
          </p:cNvPr>
          <p:cNvSpPr txBox="1"/>
          <p:nvPr/>
        </p:nvSpPr>
        <p:spPr>
          <a:xfrm>
            <a:off x="10117471" y="409597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06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E86EE38F-5D48-46AE-86C4-E078175AC04B}"/>
              </a:ext>
            </a:extLst>
          </p:cNvPr>
          <p:cNvSpPr txBox="1"/>
          <p:nvPr/>
        </p:nvSpPr>
        <p:spPr>
          <a:xfrm>
            <a:off x="10117473" y="3361392"/>
            <a:ext cx="5602704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관련 문제점 및 추가사항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37" name="Object 19">
            <a:extLst>
              <a:ext uri="{FF2B5EF4-FFF2-40B4-BE49-F238E27FC236}">
                <a16:creationId xmlns:a16="http://schemas.microsoft.com/office/drawing/2014/main" id="{147E485A-C8B4-4C30-AEF2-B42CCD6E5EF1}"/>
              </a:ext>
            </a:extLst>
          </p:cNvPr>
          <p:cNvSpPr txBox="1"/>
          <p:nvPr/>
        </p:nvSpPr>
        <p:spPr>
          <a:xfrm>
            <a:off x="5065807" y="7462189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8" name="Object 20">
            <a:extLst>
              <a:ext uri="{FF2B5EF4-FFF2-40B4-BE49-F238E27FC236}">
                <a16:creationId xmlns:a16="http://schemas.microsoft.com/office/drawing/2014/main" id="{8C65BF6E-CA35-49FB-B20B-77E060CB0EC8}"/>
              </a:ext>
            </a:extLst>
          </p:cNvPr>
          <p:cNvSpPr txBox="1"/>
          <p:nvPr/>
        </p:nvSpPr>
        <p:spPr>
          <a:xfrm>
            <a:off x="5003920" y="8397995"/>
            <a:ext cx="277911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설계 목적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C438116F-9396-4492-8722-B1906C2BD0CF}"/>
              </a:ext>
            </a:extLst>
          </p:cNvPr>
          <p:cNvSpPr txBox="1"/>
          <p:nvPr/>
        </p:nvSpPr>
        <p:spPr>
          <a:xfrm>
            <a:off x="10117469" y="738998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08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B23EFB36-115B-4501-B641-35D534DC44C8}"/>
              </a:ext>
            </a:extLst>
          </p:cNvPr>
          <p:cNvSpPr txBox="1"/>
          <p:nvPr/>
        </p:nvSpPr>
        <p:spPr>
          <a:xfrm>
            <a:off x="10130955" y="8357563"/>
            <a:ext cx="340610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AB066571-79CD-42D3-B8A2-E8421E65E82B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자체 평가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독립적 평가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950E1C-A093-4AE7-A1A6-4AB171DB7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977370"/>
            <a:ext cx="757343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6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일정표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07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일정표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406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일정표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07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일정표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3ABCC3-0046-43DE-A7BC-1F8B06995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110206"/>
            <a:ext cx="9826578" cy="47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0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01400" y="2071360"/>
            <a:ext cx="3598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Q&amp;A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23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08 Q&amp;A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60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29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>
                <a:solidFill>
                  <a:srgbClr val="595959"/>
                </a:solidFill>
                <a:latin typeface="Cafe24 Dangdanghae" pitchFamily="34" charset="0"/>
              </a:rPr>
              <a:t>24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571496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2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차제안서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A752E6C7-4C71-4807-BE58-5E261462DF16}"/>
              </a:ext>
            </a:extLst>
          </p:cNvPr>
          <p:cNvGrpSpPr/>
          <p:nvPr/>
        </p:nvGrpSpPr>
        <p:grpSpPr>
          <a:xfrm>
            <a:off x="-4406407" y="9460571"/>
            <a:ext cx="15457143" cy="164571"/>
            <a:chOff x="-371429" y="9460571"/>
            <a:chExt cx="15457143" cy="164571"/>
          </a:xfrm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0147FEC7-B170-4765-A0B1-E8BF5B1F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 구성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 descr="밤에 밝은 하늘">
            <a:extLst>
              <a:ext uri="{FF2B5EF4-FFF2-40B4-BE49-F238E27FC236}">
                <a16:creationId xmlns:a16="http://schemas.microsoft.com/office/drawing/2014/main" id="{BE5176D7-9DBD-494D-A452-E98D47FEFB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46372"/>
          <a:stretch/>
        </p:blipFill>
        <p:spPr>
          <a:xfrm>
            <a:off x="11049000" y="-95250"/>
            <a:ext cx="5538884" cy="10477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0BDC31-0508-4113-8CB7-EE55F575AC4B}"/>
              </a:ext>
            </a:extLst>
          </p:cNvPr>
          <p:cNvSpPr txBox="1"/>
          <p:nvPr/>
        </p:nvSpPr>
        <p:spPr>
          <a:xfrm>
            <a:off x="1292898" y="7357291"/>
            <a:ext cx="140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60182147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김병대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BA32-B4E8-4D23-B136-DF53BC82CDCA}"/>
              </a:ext>
            </a:extLst>
          </p:cNvPr>
          <p:cNvSpPr txBox="1"/>
          <p:nvPr/>
        </p:nvSpPr>
        <p:spPr>
          <a:xfrm>
            <a:off x="3059511" y="7357290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60172132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김문희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C9F4D-F386-456A-B1E1-4531553891FE}"/>
              </a:ext>
            </a:extLst>
          </p:cNvPr>
          <p:cNvSpPr txBox="1"/>
          <p:nvPr/>
        </p:nvSpPr>
        <p:spPr>
          <a:xfrm>
            <a:off x="4760401" y="7357288"/>
            <a:ext cx="1444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60182160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문민우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3E462-11D5-4774-94CC-412D11BF1AAA}"/>
              </a:ext>
            </a:extLst>
          </p:cNvPr>
          <p:cNvSpPr txBox="1"/>
          <p:nvPr/>
        </p:nvSpPr>
        <p:spPr>
          <a:xfrm>
            <a:off x="6510665" y="7357288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60182192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위진영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D06D8-DFAB-46AC-BDB5-024B8BF09639}"/>
              </a:ext>
            </a:extLst>
          </p:cNvPr>
          <p:cNvSpPr txBox="1"/>
          <p:nvPr/>
        </p:nvSpPr>
        <p:spPr>
          <a:xfrm>
            <a:off x="8236083" y="7357288"/>
            <a:ext cx="1446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60182234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최재희</a:t>
            </a: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4DFFF3-1432-4DB8-B940-A1B701F22762}"/>
              </a:ext>
            </a:extLst>
          </p:cNvPr>
          <p:cNvGrpSpPr/>
          <p:nvPr/>
        </p:nvGrpSpPr>
        <p:grpSpPr>
          <a:xfrm>
            <a:off x="1915387" y="3086100"/>
            <a:ext cx="752757" cy="703828"/>
            <a:chOff x="1410199" y="1581886"/>
            <a:chExt cx="752757" cy="703828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E87675A-9406-4EFB-943D-1831C27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E1AA83A7-D2D4-4D9E-A39C-0E6490230124}"/>
              </a:ext>
            </a:extLst>
          </p:cNvPr>
          <p:cNvSpPr txBox="1"/>
          <p:nvPr/>
        </p:nvSpPr>
        <p:spPr>
          <a:xfrm>
            <a:off x="2743200" y="3789929"/>
            <a:ext cx="6172200" cy="7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방구석에서 낭만을 꿈꾸는 사람들</a:t>
            </a:r>
            <a:endParaRPr lang="en-US" altLang="ko-KR" sz="36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  <a:cs typeface="Cafe24 Dangdanghae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8A1C8-9B15-4822-B093-FF43835699CE}"/>
              </a:ext>
            </a:extLst>
          </p:cNvPr>
          <p:cNvSpPr txBox="1"/>
          <p:nvPr/>
        </p:nvSpPr>
        <p:spPr>
          <a:xfrm>
            <a:off x="2824237" y="5448300"/>
            <a:ext cx="47056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fe24 Dangdanghae" pitchFamily="2" charset="-127"/>
                <a:ea typeface="문체부 쓰기 정체" panose="02030609000101010101" pitchFamily="17" charset="-127"/>
                <a:cs typeface="Cafe24 Dangdanghae" pitchFamily="34" charset="0"/>
              </a:rPr>
              <a:t>방구석 낭만</a:t>
            </a:r>
            <a:endParaRPr lang="en-US" altLang="ko-KR" sz="6600" b="1" dirty="0">
              <a:solidFill>
                <a:schemeClr val="accent2">
                  <a:lumMod val="60000"/>
                  <a:lumOff val="40000"/>
                </a:schemeClr>
              </a:solidFill>
              <a:latin typeface="Cafe24 Dangdanghae" pitchFamily="2" charset="-127"/>
              <a:ea typeface="문체부 쓰기 정체" panose="02030609000101010101" pitchFamily="17" charset="-127"/>
              <a:cs typeface="Cafe24 Dangdanghae" pitchFamily="34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F91FC8E6-CFF2-4FD9-8825-D3712D73F266}"/>
              </a:ext>
            </a:extLst>
          </p:cNvPr>
          <p:cNvGrpSpPr/>
          <p:nvPr/>
        </p:nvGrpSpPr>
        <p:grpSpPr>
          <a:xfrm>
            <a:off x="1186026" y="8218063"/>
            <a:ext cx="8593376" cy="262920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623E3EB3-A343-410E-81C4-0B1ADBF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29" name="그림 28" descr="야근 중 팀 빅풋">
            <a:extLst>
              <a:ext uri="{FF2B5EF4-FFF2-40B4-BE49-F238E27FC236}">
                <a16:creationId xmlns:a16="http://schemas.microsoft.com/office/drawing/2014/main" id="{71A9F2BF-357D-4220-BB4A-A90A96599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39" y="5364682"/>
            <a:ext cx="1409361" cy="1409361"/>
          </a:xfrm>
          <a:prstGeom prst="rect">
            <a:avLst/>
          </a:prstGeom>
        </p:spPr>
      </p:pic>
      <p:pic>
        <p:nvPicPr>
          <p:cNvPr id="37" name="그래픽 36" descr="단락 물결선 단색으로 채워진">
            <a:extLst>
              <a:ext uri="{FF2B5EF4-FFF2-40B4-BE49-F238E27FC236}">
                <a16:creationId xmlns:a16="http://schemas.microsoft.com/office/drawing/2014/main" id="{05446590-FCD7-4D1E-BD46-A5E6A2936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0659" y="54958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BBD2065F-0A1E-4C8F-9BDF-688DC3EB212B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D612E82C-FC0C-42B7-BCEB-ED771CE8D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E7305B7-C761-4761-9E23-61F43D70CDD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2737169"/>
            <a:ext cx="3565800" cy="5794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8ABF63-A2AB-430B-A697-5230CB29B809}"/>
              </a:ext>
            </a:extLst>
          </p:cNvPr>
          <p:cNvSpPr txBox="1"/>
          <p:nvPr/>
        </p:nvSpPr>
        <p:spPr>
          <a:xfrm>
            <a:off x="5827105" y="2622350"/>
            <a:ext cx="11321083" cy="296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레시피 공유 커뮤니티 애플리케이션 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Cock’Fit</a:t>
            </a: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 문제점과 추가사항을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설문조사 및 분석을 통해 찾아내고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해당 문제점 해결 및 추가사항을 반영하여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ko-KR" altLang="en-US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최종적으로 시장에 제품을 출시하는 것을 목적으로 한다</a:t>
            </a:r>
            <a:r>
              <a:rPr lang="en-US" altLang="ko-KR" sz="32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pic>
        <p:nvPicPr>
          <p:cNvPr id="5" name="그래픽 4" descr="클립보드 단색으로 채워진">
            <a:extLst>
              <a:ext uri="{FF2B5EF4-FFF2-40B4-BE49-F238E27FC236}">
                <a16:creationId xmlns:a16="http://schemas.microsoft.com/office/drawing/2014/main" id="{D2241A69-99E4-43C1-B87F-7EC7E7060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056" y="6341724"/>
            <a:ext cx="2154576" cy="2154576"/>
          </a:xfrm>
          <a:prstGeom prst="rect">
            <a:avLst/>
          </a:prstGeom>
        </p:spPr>
      </p:pic>
      <p:pic>
        <p:nvPicPr>
          <p:cNvPr id="10" name="그래픽 9" descr="연구 단색으로 채워진">
            <a:extLst>
              <a:ext uri="{FF2B5EF4-FFF2-40B4-BE49-F238E27FC236}">
                <a16:creationId xmlns:a16="http://schemas.microsoft.com/office/drawing/2014/main" id="{07CFBC28-67CA-4DE0-86BA-DC1BACA76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6991" y="6341724"/>
            <a:ext cx="2154576" cy="2154576"/>
          </a:xfrm>
          <a:prstGeom prst="rect">
            <a:avLst/>
          </a:prstGeom>
        </p:spPr>
      </p:pic>
      <p:pic>
        <p:nvPicPr>
          <p:cNvPr id="15" name="그래픽 14" descr="상점 단색으로 채워진">
            <a:extLst>
              <a:ext uri="{FF2B5EF4-FFF2-40B4-BE49-F238E27FC236}">
                <a16:creationId xmlns:a16="http://schemas.microsoft.com/office/drawing/2014/main" id="{5FDB550A-CDA1-4894-BD64-8A51125A02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42624" y="6334104"/>
            <a:ext cx="2154576" cy="21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EEFA26-C0A3-4E49-A998-6F232CC78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292535"/>
            <a:ext cx="12502401" cy="41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현실적 제한조건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F83CA4-D99C-4E03-AD1A-EBAA63140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081690"/>
            <a:ext cx="6406722" cy="70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4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0070C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1" dirty="0" smtClean="0">
            <a:latin typeface="S-Core Dream 4 Regular" panose="020B0503030302020204" pitchFamily="34" charset="-127"/>
            <a:ea typeface="S-Core Dream 4 Regular" panose="020B05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869</Words>
  <Application>Microsoft Office PowerPoint</Application>
  <PresentationFormat>사용자 지정</PresentationFormat>
  <Paragraphs>237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Cafe24 Dangdanghae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김병대</cp:lastModifiedBy>
  <cp:revision>919</cp:revision>
  <dcterms:created xsi:type="dcterms:W3CDTF">2021-09-24T17:15:04Z</dcterms:created>
  <dcterms:modified xsi:type="dcterms:W3CDTF">2021-12-12T21:28:21Z</dcterms:modified>
</cp:coreProperties>
</file>